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48" r:id="rId1"/>
  </p:sldMasterIdLst>
  <p:sldIdLst>
    <p:sldId id="256" r:id="rId2"/>
    <p:sldId id="259" r:id="rId3"/>
    <p:sldId id="269" r:id="rId4"/>
    <p:sldId id="270" r:id="rId5"/>
    <p:sldId id="271" r:id="rId6"/>
    <p:sldId id="272" r:id="rId7"/>
    <p:sldId id="273" r:id="rId8"/>
    <p:sldId id="274" r:id="rId9"/>
    <p:sldId id="279" r:id="rId10"/>
    <p:sldId id="280" r:id="rId11"/>
    <p:sldId id="281" r:id="rId12"/>
    <p:sldId id="258" r:id="rId13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17" userDrawn="1">
          <p15:clr>
            <a:srgbClr val="A4A3A4"/>
          </p15:clr>
        </p15:guide>
        <p15:guide id="2" orient="horz" pos="2999">
          <p15:clr>
            <a:srgbClr val="A4A3A4"/>
          </p15:clr>
        </p15:guide>
        <p15:guide id="3" orient="horz" pos="123" userDrawn="1">
          <p15:clr>
            <a:srgbClr val="A4A3A4"/>
          </p15:clr>
        </p15:guide>
        <p15:guide id="4" pos="189">
          <p15:clr>
            <a:srgbClr val="A4A3A4"/>
          </p15:clr>
        </p15:guide>
        <p15:guide id="5" pos="2880">
          <p15:clr>
            <a:srgbClr val="A4A3A4"/>
          </p15:clr>
        </p15:guide>
        <p15:guide id="6" pos="557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EEF"/>
    <a:srgbClr val="17375E"/>
    <a:srgbClr val="004A9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100" d="100"/>
          <a:sy n="100" d="100"/>
        </p:scale>
        <p:origin x="-294" y="30"/>
      </p:cViewPr>
      <p:guideLst>
        <p:guide orient="horz" pos="3117"/>
        <p:guide orient="horz" pos="2999"/>
        <p:guide orient="horz" pos="123"/>
        <p:guide pos="189"/>
        <p:guide pos="2880"/>
        <p:guide pos="557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9099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2811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93657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7067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9024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09563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0154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04358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81013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64953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5663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E5692D-365C-477A-909F-9B07E3F2A926}" type="datetimeFigureOut">
              <a:rPr lang="ru-RU" smtClean="0"/>
              <a:pPr/>
              <a:t>27.04.2017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16A60-BC42-4C76-BD74-989E8971A77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070898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rkn.gov.ru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84553" y="2376192"/>
            <a:ext cx="6956787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«Методические рекомендации по заполнению формы сообщения от граждан, юридических лиц, индивидуальных предпринимателей, органов государственной власти, органов местного самоуправления о наличии на страницах сайтов в сети Интернет противоправной информации»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22811" y="4725234"/>
            <a:ext cx="5116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2017</a:t>
            </a:r>
            <a:endParaRPr lang="ru-RU" sz="14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6684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Заголовок 1"/>
          <p:cNvSpPr txBox="1">
            <a:spLocks/>
          </p:cNvSpPr>
          <p:nvPr/>
        </p:nvSpPr>
        <p:spPr>
          <a:xfrm>
            <a:off x="907677" y="239596"/>
            <a:ext cx="6683188" cy="61429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ВИДЫ ПРОТИВОПРАВНОЙ ИНФОРМАЦИИ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13" name="Объект 2"/>
          <p:cNvSpPr txBox="1">
            <a:spLocks/>
          </p:cNvSpPr>
          <p:nvPr/>
        </p:nvSpPr>
        <p:spPr>
          <a:xfrm>
            <a:off x="302559" y="937934"/>
            <a:ext cx="8554024" cy="4097990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AEEF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Через форму на сайте Роскомнадзора </a:t>
            </a:r>
            <a:r>
              <a:rPr kumimoji="0" lang="ru-RU" sz="6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направляются сообщения о наличии в сети Интернет следующей противоправной информации: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6400" b="1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  <a:tabLst>
                <a:tab pos="180975" algn="l"/>
              </a:tabLst>
              <a:defRPr/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  </a:t>
            </a:r>
            <a:r>
              <a:rPr lang="ru-RU" sz="4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информации о способах, методах разработки, изготовления и использования наркотических средств, психотропных веществ и их прекурсоров, новых потенциально опасных психоактивных веществ, местах их приобретения, способах и местах культивирования наркосодержащих 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растений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;</a:t>
            </a:r>
          </a:p>
          <a:p>
            <a:pPr marL="268288" marR="0" lvl="0" indent="-268288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>
                <a:tab pos="268288" algn="l"/>
              </a:tabLst>
              <a:defRPr/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 совершения самоубийства, а также призывах к совершению самоубийства;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материалы с порнографическими изображениями несовершеннолетних и (или) объявлений о привлечении несовершеннолетних в качестве исполнителей для участия в зрелищных мероприятиях порнографического характера, распространяемых посредством сети «Интернет»;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о способах, методах разработки, изготовления и использования наркотических средств, психотропных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местах приобретения таких средств, веществ и их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прекурсоров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о способах и местах культивирования 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наркосодержащих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 растений;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нарушающая требования Федерального закона «О государственном регулировании деятельности по организации и проведению азартных игр и о внесении изменений в некоторые законодательные акты Российской Федерации» и Федерального закона «О лотереях» о запрете деятельности по организации и проведению азартных игр и лотерей с использованием сети «Интернет» и иных средств связи;</a:t>
            </a:r>
          </a:p>
          <a:p>
            <a:pPr marL="268288" lvl="0" indent="-268288" algn="just">
              <a:spcBef>
                <a:spcPct val="20000"/>
              </a:spcBef>
            </a:pPr>
            <a:endParaRPr kumimoji="0" lang="ru-RU" sz="4400" b="0" i="0" u="none" strike="noStrike" kern="1200" cap="none" spc="0" normalizeH="0" baseline="0" noProof="0" dirty="0" smtClean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cs typeface="Times New Roman" panose="02020603050405020304" pitchFamily="18" charset="0"/>
            </a:endParaRPr>
          </a:p>
          <a:p>
            <a:pPr marL="180975" lvl="0" indent="-180975" algn="just">
              <a:spcBef>
                <a:spcPct val="20000"/>
              </a:spcBef>
            </a:pPr>
            <a:r>
              <a:rPr lang="ru-RU" sz="4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—</a:t>
            </a:r>
            <a:r>
              <a:rPr lang="ru-RU" sz="4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 и</a:t>
            </a:r>
            <a:r>
              <a:rPr kumimoji="0" lang="ru-RU" sz="44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нформация</a:t>
            </a:r>
            <a:r>
              <a:rPr kumimoji="0" lang="ru-RU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cs typeface="Times New Roman" panose="02020603050405020304" pitchFamily="18" charset="0"/>
              </a:rPr>
              <a:t>, распространяемая посредством сети «Интернет», решение о запрете к распространению которой на территории Российской Федерации принято уполномоченными органами или судом.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ru-RU" sz="5600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2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248772" y="205979"/>
            <a:ext cx="6743700" cy="72186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 осмотре страницы в сети «Интернет» Вами была обнаружена информация суицидального характера или иная запрещенная                             к  распространению информация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64619" y="1024627"/>
            <a:ext cx="261716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</a:rPr>
              <a:t>1. 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Запрещенная информация обведена красным кругом</a:t>
            </a:r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b="1" i="1" dirty="0" smtClean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2. Необходимо скопировать адрес Интернет-страницы (указано стрелкой).</a:t>
            </a:r>
            <a:endParaRPr lang="ru-RU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5760" y="927848"/>
            <a:ext cx="5821680" cy="3691778"/>
          </a:xfrm>
          <a:prstGeom prst="rect">
            <a:avLst/>
          </a:prstGeom>
        </p:spPr>
      </p:pic>
      <p:sp>
        <p:nvSpPr>
          <p:cNvPr id="8" name="Овал 7"/>
          <p:cNvSpPr/>
          <p:nvPr/>
        </p:nvSpPr>
        <p:spPr>
          <a:xfrm>
            <a:off x="1914526" y="2921000"/>
            <a:ext cx="1835150" cy="17748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889000" y="968375"/>
            <a:ext cx="787400" cy="2603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верх 9"/>
          <p:cNvSpPr/>
          <p:nvPr/>
        </p:nvSpPr>
        <p:spPr>
          <a:xfrm>
            <a:off x="1098550" y="1276350"/>
            <a:ext cx="276225" cy="635000"/>
          </a:xfrm>
          <a:prstGeom prst="upArrow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248772" y="4619626"/>
            <a:ext cx="84951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FF0000"/>
                </a:solidFill>
              </a:rPr>
              <a:t>ВАЖНО!!! Необходимо указывать конкретную ссылку, </a:t>
            </a:r>
            <a:r>
              <a:rPr lang="ru-RU" sz="1600" b="1" dirty="0">
                <a:solidFill>
                  <a:srgbClr val="FF0000"/>
                </a:solidFill>
              </a:rPr>
              <a:t>а не </a:t>
            </a:r>
            <a:r>
              <a:rPr lang="ru-RU" sz="1600" b="1" dirty="0" smtClean="0">
                <a:solidFill>
                  <a:srgbClr val="FF0000"/>
                </a:solidFill>
              </a:rPr>
              <a:t>результат поискового запроса, ссылку </a:t>
            </a:r>
            <a:r>
              <a:rPr lang="ru-RU" sz="1600" b="1" dirty="0">
                <a:solidFill>
                  <a:srgbClr val="FF0000"/>
                </a:solidFill>
              </a:rPr>
              <a:t>на главную страницу сайта/сообщества и т.д.</a:t>
            </a: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3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548718" cy="8630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Заходим на главную страницу официального</a:t>
            </a:r>
            <a:r>
              <a:rPr kumimoji="0" lang="ru-RU" sz="2400" b="1" i="0" u="none" strike="noStrike" kern="1200" cap="none" spc="0" normalizeH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 Интернет-сайта </a:t>
            </a: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Роскомнадзора</a:t>
            </a:r>
            <a:r>
              <a:rPr kumimoji="0" lang="ru-RU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+mj-cs"/>
              </a:rPr>
              <a:t> </a:t>
            </a:r>
            <a:endParaRPr kumimoji="0" lang="ru-RU" sz="1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+mj-cs"/>
            </a:endParaRPr>
          </a:p>
        </p:txBody>
      </p:sp>
      <p:pic>
        <p:nvPicPr>
          <p:cNvPr id="6" name="Объект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504" y="982346"/>
            <a:ext cx="4738037" cy="354258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92270" y="739588"/>
            <a:ext cx="340883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Сайт Роскомнадзора находится по адресу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</a:t>
            </a:r>
            <a:r>
              <a:rPr lang="en-US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 строке поиска любой поисковой системы набирается слово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Роскомнадзор,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результатах поиска находим ссылку на главную страницу официального сайта </a:t>
            </a:r>
            <a:r>
              <a:rPr lang="ru-RU" sz="1600" b="1" i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Роскомнадзора </a:t>
            </a:r>
            <a:r>
              <a:rPr lang="en-US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  <a:hlinkClick r:id="rId4"/>
              </a:rPr>
              <a:t>https://rkn.gov.ru/</a:t>
            </a:r>
            <a:r>
              <a:rPr lang="ru-RU" sz="16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перехода на главную страницу необходимо опуститься вниз и перейти по ссылке «Единый реестр запрещенной информации» (кнопка обведена красным кругом).</a:t>
            </a:r>
            <a:endParaRPr lang="ru-RU" sz="1600" b="1" i="1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4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Заголовок 1"/>
          <p:cNvSpPr txBox="1">
            <a:spLocks/>
          </p:cNvSpPr>
          <p:nvPr/>
        </p:nvSpPr>
        <p:spPr>
          <a:xfrm>
            <a:off x="457200" y="205978"/>
            <a:ext cx="6427694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Переходим на страницу «Единого реестра запрещенной информации»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04" b="3458"/>
          <a:stretch>
            <a:fillRect/>
          </a:stretch>
        </p:blipFill>
        <p:spPr>
          <a:xfrm>
            <a:off x="566139" y="1203512"/>
            <a:ext cx="5229543" cy="320712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4793" y="1221331"/>
            <a:ext cx="246753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странице «Единого реестра запрещенной информации» необходимо перейти на страницу </a:t>
            </a:r>
          </a:p>
          <a:p>
            <a:pPr marL="87313"/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«Прием сообщений»</a:t>
            </a:r>
            <a:r>
              <a:rPr lang="ru-RU" dirty="0" smtClean="0">
                <a:latin typeface="Arial Narrow" pitchFamily="34" charset="0"/>
                <a:cs typeface="Times New Roman" panose="02020603050405020304" pitchFamily="18" charset="0"/>
              </a:rPr>
              <a:t> </a:t>
            </a:r>
          </a:p>
          <a:p>
            <a:pPr marL="87313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(кнопка обведена красным кругом).</a:t>
            </a: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5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68941" y="199256"/>
            <a:ext cx="5990665" cy="82272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Открыв страницу «Приема сообщений»,  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приступаем к заполнению формы</a:t>
            </a:r>
            <a:endParaRPr kumimoji="0" lang="ru-RU" sz="24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Объект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2" b="3559"/>
          <a:stretch>
            <a:fillRect/>
          </a:stretch>
        </p:blipFill>
        <p:spPr>
          <a:xfrm>
            <a:off x="384152" y="1095935"/>
            <a:ext cx="5400652" cy="32945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96535" y="651638"/>
            <a:ext cx="3160059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Поля отмеченные звездочками являются обязательными полями для заполнения!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первом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«Указатель страницы сайта в сети «Интернет» (с обязательным указанием протокола)»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вставить ранее скопированный адрес </a:t>
            </a:r>
            <a:r>
              <a:rPr lang="ru-RU" sz="12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Интернет-страницы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на которой Вами найдена запрещенная информация.</a:t>
            </a:r>
          </a:p>
          <a:p>
            <a:pPr algn="ctr"/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Обратите внимание, чтобы   адрес    содержал указание на используемый протокол               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http://</a:t>
            </a:r>
            <a:r>
              <a:rPr lang="ru-RU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или </a:t>
            </a:r>
            <a:r>
              <a:rPr lang="en-US" sz="1200" b="1" u="sng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https://</a:t>
            </a:r>
            <a:endParaRPr lang="ru-RU" sz="1200" b="1" u="sng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«Источник информации»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указать соответствующий источник информации (как правило,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«веб-сайт»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)</a:t>
            </a:r>
          </a:p>
          <a:p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поле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«Тип информации»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необходимо выбрать из предложенного, </a:t>
            </a:r>
            <a:r>
              <a:rPr lang="ru-RU" sz="1200" u="sng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данном случае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«признаки призыва к самоубийству»</a:t>
            </a:r>
            <a:endParaRPr lang="ru-RU" sz="12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6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457200" y="205979"/>
            <a:ext cx="6373906" cy="7823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3272" y="712694"/>
            <a:ext cx="32964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Графа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«Выбрать файл»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не является обязательной к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заполнению строкой. Однако, в целях оказания помощи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специалистам, 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рассматривающим Ваше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сообщение, рекомендуем сделать скриншот запрещенной информации в формате 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pdf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jpeg</a:t>
            </a:r>
            <a:r>
              <a:rPr lang="ru-RU" sz="14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r>
              <a:rPr lang="ru-RU" sz="1400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png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объем файла не должен превышать 1Мб.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«Вид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один из представленных вариантов; если ни один вариант не подходит, ставим галочку в графе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«Другая информация»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графе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«Доступ к информации»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выбираем из представленных трех вариантов, в данном случае доступ к информации </a:t>
            </a: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свободный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(отсутствие паролей и регистрации).</a:t>
            </a: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40" b="3435"/>
          <a:stretch>
            <a:fillRect/>
          </a:stretch>
        </p:blipFill>
        <p:spPr>
          <a:xfrm>
            <a:off x="127438" y="1109382"/>
            <a:ext cx="5563182" cy="3321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7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302559" y="132021"/>
            <a:ext cx="6434418" cy="84961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Продолжаем заполнение формы </a:t>
            </a:r>
            <a:b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«Прием сообщений»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79109" y="551329"/>
            <a:ext cx="32756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Также как и в случае с прикреплением скриншота страницы рекомендуем заполнить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графу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«Дополнительная информация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 </a:t>
            </a:r>
            <a:r>
              <a:rPr lang="ru-RU" sz="1200" b="1" dirty="0"/>
              <a:t>(желательно </a:t>
            </a:r>
            <a:r>
              <a:rPr lang="ru-RU" sz="1200" b="1" dirty="0" smtClean="0"/>
              <a:t>указать </a:t>
            </a:r>
            <a:r>
              <a:rPr lang="ru-RU" sz="1200" b="1" dirty="0"/>
              <a:t>логин и пароль в дополнительно информации, если они обязательны для </a:t>
            </a:r>
            <a:r>
              <a:rPr lang="ru-RU" sz="1200" b="1" dirty="0" smtClean="0"/>
              <a:t>доступа, например, к «закрытой группе»)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и графы раздела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«Заявитель»</a:t>
            </a:r>
            <a:r>
              <a:rPr lang="ru-RU" sz="1200" b="1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- это значительно упростит и ускорит процесс рассмотрения Вашего сообщения.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графе 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en-US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Email</a:t>
            </a:r>
            <a:r>
              <a:rPr lang="ru-RU" sz="1200" b="1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необходимо указать адрес </a:t>
            </a:r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электронной почты, на который Вам придет информация по итогам рассмотрения Вашего 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сообщения. Для получения ответа об итогах рассмотрения необходимо поставить галочку напротив опции 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направлять ответ по </a:t>
            </a:r>
            <a:r>
              <a:rPr lang="ru-RU" sz="1200" dirty="0" err="1" smtClean="0">
                <a:solidFill>
                  <a:srgbClr val="00AEEF"/>
                </a:solidFill>
                <a:latin typeface="Arial Narrow" pitchFamily="34" charset="0"/>
              </a:rPr>
              <a:t>эл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</a:rPr>
              <a:t>. почте</a:t>
            </a:r>
            <a:r>
              <a:rPr lang="ru-RU" sz="12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».</a:t>
            </a:r>
            <a:endParaRPr lang="ru-RU" sz="1200" dirty="0">
              <a:solidFill>
                <a:srgbClr val="00AEEF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sz="1200" dirty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Повторно обращаем внимание, что графы, не отмеченные звездочкой *, не обязательны для заполнения. </a:t>
            </a:r>
            <a:r>
              <a:rPr lang="ru-RU" sz="1200" dirty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Их не заполнение не является причиной для отказа в рассмотрении Вашего сообщения!</a:t>
            </a:r>
          </a:p>
          <a:p>
            <a:pPr algn="just"/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На этом этапе заявление можно считать заполненным, в связи с чем вам необходимо ввести в соответствующее поле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«Защитный код»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и нажать на кнопку </a:t>
            </a:r>
            <a:r>
              <a:rPr lang="ru-RU" sz="12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2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2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87" b="3635"/>
          <a:stretch>
            <a:fillRect/>
          </a:stretch>
        </p:blipFill>
        <p:spPr>
          <a:xfrm>
            <a:off x="358154" y="1136276"/>
            <a:ext cx="5377016" cy="3341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8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134470" y="192532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12541" y="915310"/>
            <a:ext cx="25146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того, как Вы нажали на кнопку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«Направить сообщение»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должно появиться уведомление следующего содержания </a:t>
            </a:r>
            <a:r>
              <a:rPr lang="ru-RU" sz="16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«Ваше сообщение отправлено. Спасибо»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16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Это уведомление подтверждает, что Ваше сообщение благополучно отправлено</a:t>
            </a:r>
            <a:r>
              <a:rPr lang="ru-RU" sz="1600" dirty="0" smtClean="0"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232" b="3319"/>
          <a:stretch>
            <a:fillRect/>
          </a:stretch>
        </p:blipFill>
        <p:spPr>
          <a:xfrm>
            <a:off x="201666" y="1021976"/>
            <a:ext cx="5557272" cy="3375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9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024282" y="510989"/>
            <a:ext cx="3119718" cy="4001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Если после того, как Вы нажали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уведомление об успешной отправке не появилось, однако появилось одно или несколько сообщений с пометкой </a:t>
            </a:r>
            <a:r>
              <a:rPr lang="ru-RU" sz="1400" dirty="0" smtClean="0">
                <a:solidFill>
                  <a:srgbClr val="FF0000"/>
                </a:solidFill>
                <a:latin typeface="Arial Narrow" pitchFamily="34" charset="0"/>
                <a:cs typeface="Times New Roman" panose="02020603050405020304" pitchFamily="18" charset="0"/>
              </a:rPr>
              <a:t>«Ошибка!»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, значит: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либо не заполнены или неверно заполнены обязательные для заполнения поля, </a:t>
            </a:r>
          </a:p>
          <a:p>
            <a:pPr>
              <a:buFontTx/>
              <a:buChar char="-"/>
            </a:pPr>
            <a:r>
              <a:rPr lang="ru-RU" sz="1400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 либо неверно указан защитный код 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(представлено на рисунке).</a:t>
            </a:r>
          </a:p>
          <a:p>
            <a:endParaRPr lang="ru-RU" sz="1400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Внимательно изучите сообщения об ошибках! </a:t>
            </a:r>
          </a:p>
          <a:p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Затем необходимо устранить указанные ошибки, вновь ввести в соответствующее поле защитный код и нажать кнопку </a:t>
            </a:r>
            <a:r>
              <a:rPr lang="ru-RU" sz="1400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«Отправить сообщение»</a:t>
            </a:r>
            <a:r>
              <a:rPr lang="ru-RU" sz="14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  <a:endParaRPr lang="ru-RU" sz="1600" dirty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68" b="3452"/>
          <a:stretch>
            <a:fillRect/>
          </a:stretch>
        </p:blipFill>
        <p:spPr>
          <a:xfrm>
            <a:off x="362514" y="1021976"/>
            <a:ext cx="5597308" cy="3361765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55494" y="165638"/>
            <a:ext cx="6420971" cy="79582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Проверяем отправку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>
          <a:xfrm>
            <a:off x="8260080" y="4671342"/>
            <a:ext cx="709303" cy="365125"/>
          </a:xfrm>
        </p:spPr>
        <p:txBody>
          <a:bodyPr/>
          <a:lstStyle/>
          <a:p>
            <a:pPr algn="r"/>
            <a:fld id="{F0C5FCB2-91F1-4990-901E-00274E588831}" type="slidenum">
              <a:rPr lang="ru-RU" sz="1600" smtClean="0">
                <a:solidFill>
                  <a:srgbClr val="17375E"/>
                </a:solidFill>
                <a:latin typeface="Arial Narrow" panose="020B0606020202030204" pitchFamily="34" charset="0"/>
              </a:rPr>
              <a:pPr algn="r"/>
              <a:t>10</a:t>
            </a:fld>
            <a:endParaRPr lang="ru-RU" sz="2000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0" y="1621639"/>
            <a:ext cx="9144000" cy="0"/>
          </a:xfrm>
          <a:prstGeom prst="line">
            <a:avLst/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Заголовок 1"/>
          <p:cNvSpPr txBox="1">
            <a:spLocks/>
          </p:cNvSpPr>
          <p:nvPr/>
        </p:nvSpPr>
        <p:spPr>
          <a:xfrm>
            <a:off x="242046" y="0"/>
            <a:ext cx="5903260" cy="88750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17375E"/>
                </a:solidFill>
                <a:effectLst/>
                <a:uLnTx/>
                <a:uFillTx/>
                <a:latin typeface="Arial Narrow" pitchFamily="34" charset="0"/>
                <a:ea typeface="+mj-ea"/>
                <a:cs typeface="Times New Roman" panose="02020603050405020304" pitchFamily="18" charset="0"/>
              </a:rPr>
              <a:t>Информация о результатах рассмотрения сообщения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17375E"/>
              </a:solidFill>
              <a:effectLst/>
              <a:uLnTx/>
              <a:uFillTx/>
              <a:latin typeface="Arial Narrow" pitchFamily="34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38767" y="742296"/>
            <a:ext cx="3275678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После рассмотрения Вашего заявления, на указанный Вами электронный адрес вашей почты (в случае, если Вы его указывали), придет сообщение о результатах рассмотрения. </a:t>
            </a:r>
          </a:p>
          <a:p>
            <a:pPr algn="just"/>
            <a:endParaRPr lang="ru-RU" dirty="0" smtClean="0">
              <a:solidFill>
                <a:srgbClr val="17375E"/>
              </a:solidFill>
              <a:latin typeface="Arial Narrow" pitchFamily="34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В случае подтверждения наличия материалов с противоправным </a:t>
            </a:r>
            <a:r>
              <a:rPr lang="ru-RU" dirty="0" err="1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контентом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AEEF"/>
                </a:solidFill>
                <a:latin typeface="Arial Narrow" pitchFamily="34" charset="0"/>
                <a:cs typeface="Times New Roman" panose="02020603050405020304" pitchFamily="18" charset="0"/>
              </a:rPr>
              <a:t>доступ к указанному Вами ресурсу будет ограничен</a:t>
            </a:r>
            <a:r>
              <a:rPr lang="ru-RU" dirty="0" smtClean="0">
                <a:solidFill>
                  <a:srgbClr val="17375E"/>
                </a:solidFill>
                <a:latin typeface="Arial Narrow" pitchFamily="34" charset="0"/>
                <a:cs typeface="Times New Roman" panose="02020603050405020304" pitchFamily="18" charset="0"/>
              </a:rPr>
              <a:t>.</a:t>
            </a:r>
          </a:p>
          <a:p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Объект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4353"/>
          <a:stretch>
            <a:fillRect/>
          </a:stretch>
        </p:blipFill>
        <p:spPr>
          <a:xfrm>
            <a:off x="271586" y="1453194"/>
            <a:ext cx="5178070" cy="1767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177779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56621" y="3065147"/>
            <a:ext cx="72307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17375E"/>
                </a:solidFill>
                <a:latin typeface="Arial Narrow" panose="020B0606020202030204" pitchFamily="34" charset="0"/>
              </a:rPr>
              <a:t>БЛАГОДАРИМ ВАС ЗА АКТИВНУЮ ГРАЖДАНСКУЮ ПОЗИЦИЮ!</a:t>
            </a:r>
            <a:endParaRPr lang="ru-RU" sz="2000" b="1" dirty="0">
              <a:solidFill>
                <a:srgbClr val="17375E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22590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961</Words>
  <Application>Microsoft Office PowerPoint</Application>
  <PresentationFormat>Экран (16:9)</PresentationFormat>
  <Paragraphs>77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0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Костиков Павел</dc:creator>
  <cp:lastModifiedBy>-</cp:lastModifiedBy>
  <cp:revision>66</cp:revision>
  <cp:lastPrinted>2017-03-23T17:46:05Z</cp:lastPrinted>
  <dcterms:created xsi:type="dcterms:W3CDTF">2015-01-29T07:54:40Z</dcterms:created>
  <dcterms:modified xsi:type="dcterms:W3CDTF">2017-04-27T14:00:20Z</dcterms:modified>
</cp:coreProperties>
</file>